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73" r:id="rId4"/>
    <p:sldId id="274" r:id="rId5"/>
    <p:sldId id="275" r:id="rId6"/>
    <p:sldId id="276" r:id="rId7"/>
    <p:sldId id="279" r:id="rId8"/>
    <p:sldId id="280" r:id="rId9"/>
    <p:sldId id="277" r:id="rId10"/>
    <p:sldId id="278" r:id="rId11"/>
    <p:sldId id="281" r:id="rId12"/>
    <p:sldId id="282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8F"/>
    <a:srgbClr val="A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08" autoAdjust="0"/>
  </p:normalViewPr>
  <p:slideViewPr>
    <p:cSldViewPr>
      <p:cViewPr varScale="1">
        <p:scale>
          <a:sx n="100" d="100"/>
          <a:sy n="100" d="100"/>
        </p:scale>
        <p:origin x="-186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65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9F0302B-95A9-4F21-BB83-8C33B626D618}" type="datetimeFigureOut">
              <a:rPr lang="nl-NL" smtClean="0"/>
              <a:t>07-03-16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BE4789D0-DC53-4B54-B948-0D6B54519B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462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A1F0FAD-96F0-41ED-8B17-049C6CFD07BB}" type="datetimeFigureOut">
              <a:rPr lang="en-US"/>
              <a:pPr/>
              <a:t>07-03-16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889F8BE-5119-42AD-9487-D818D638BBE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779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F8BE-5119-42AD-9487-D818D638BBE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1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amloos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563" y="4000500"/>
            <a:ext cx="4773613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rgbClr val="AFE6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en-GB" dirty="0"/>
          </a:p>
        </p:txBody>
      </p:sp>
      <p:grpSp>
        <p:nvGrpSpPr>
          <p:cNvPr id="5" name="Groep 4"/>
          <p:cNvGrpSpPr/>
          <p:nvPr userDrawn="1"/>
        </p:nvGrpSpPr>
        <p:grpSpPr>
          <a:xfrm>
            <a:off x="0" y="-26632"/>
            <a:ext cx="9144000" cy="1224136"/>
            <a:chOff x="0" y="-26632"/>
            <a:chExt cx="9144000" cy="1224136"/>
          </a:xfrm>
        </p:grpSpPr>
        <p:sp>
          <p:nvSpPr>
            <p:cNvPr id="6" name="Rechthoek 5"/>
            <p:cNvSpPr/>
            <p:nvPr userDrawn="1"/>
          </p:nvSpPr>
          <p:spPr>
            <a:xfrm>
              <a:off x="0" y="-26632"/>
              <a:ext cx="9144000" cy="1224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Afbeelding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076" y="261400"/>
              <a:ext cx="4285488" cy="719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33240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71414"/>
            <a:ext cx="6257940" cy="868346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F5651-D987-4E46-9CC4-E85E8203586E}" type="datetime4">
              <a:rPr lang="en-GB"/>
              <a:pPr/>
              <a:t>maart 7,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40AEC-8E8F-4F05-BCC6-F978F3D6989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5626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3E067-62D0-43EB-ACB6-73430B632505}" type="datetime4">
              <a:rPr lang="en-GB"/>
              <a:pPr/>
              <a:t>maart 7,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2EE6A-CE78-41EB-98E8-E7169332B87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175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pic>
        <p:nvPicPr>
          <p:cNvPr id="6" name="Picture 8" descr="uva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782" y="7389440"/>
            <a:ext cx="3524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/>
          <p:nvPr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5" name="Content Placeholder 9" descr="boll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73439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14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sp>
        <p:nvSpPr>
          <p:cNvPr id="20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5" y="3056979"/>
            <a:ext cx="831983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5" y="1556792"/>
            <a:ext cx="83198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12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32505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14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pic>
        <p:nvPicPr>
          <p:cNvPr id="11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27719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16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1428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22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27" name="Afbeelding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pic>
        <p:nvPicPr>
          <p:cNvPr id="9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02316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14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pic>
        <p:nvPicPr>
          <p:cNvPr id="9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67148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43182"/>
            <a:ext cx="3008313" cy="3482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pic>
        <p:nvPicPr>
          <p:cNvPr id="12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43549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477083"/>
            <a:ext cx="9168416" cy="6185913"/>
          </a:xfrm>
          <a:prstGeom prst="rect">
            <a:avLst/>
          </a:prstGeom>
          <a:solidFill>
            <a:srgbClr val="0063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0638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7774" y="1340768"/>
            <a:ext cx="4795936" cy="338680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9"/>
          <p:cNvSpPr/>
          <p:nvPr userDrawn="1"/>
        </p:nvSpPr>
        <p:spPr>
          <a:xfrm>
            <a:off x="0" y="6662997"/>
            <a:ext cx="9144000" cy="19500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5" y="477083"/>
            <a:ext cx="8176394" cy="685960"/>
          </a:xfrm>
        </p:spPr>
        <p:txBody>
          <a:bodyPr anchor="ctr"/>
          <a:lstStyle>
            <a:lvl1pPr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 algn="l"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664722"/>
            <a:ext cx="2895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ADC57BF8-2172-4649-ABFD-6B2EAEB2BD01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2" y="0"/>
            <a:ext cx="2842288" cy="477084"/>
          </a:xfrm>
          <a:prstGeom prst="rect">
            <a:avLst/>
          </a:prstGeom>
        </p:spPr>
      </p:pic>
      <p:pic>
        <p:nvPicPr>
          <p:cNvPr id="12" name="Content Placeholder 9" descr="boll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399483"/>
            <a:ext cx="3105150" cy="14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664722"/>
            <a:ext cx="2133600" cy="220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9262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13"/>
            <a:ext cx="2133600" cy="2206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638F"/>
                </a:solidFill>
                <a:latin typeface="Garamond" pitchFamily="18" charset="0"/>
              </a:defRPr>
            </a:lvl1pPr>
          </a:lstStyle>
          <a:p>
            <a:fld id="{C72D0153-6A01-46C1-991B-DBC93FE168A8}" type="datetime4">
              <a:rPr lang="en-GB"/>
              <a:pPr/>
              <a:t>maart 7,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2206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638F"/>
                </a:solidFill>
                <a:latin typeface="Garamond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13"/>
            <a:ext cx="2133600" cy="2206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638F"/>
                </a:solidFill>
                <a:latin typeface="Garamond" pitchFamily="18" charset="0"/>
              </a:defRPr>
            </a:lvl1pPr>
          </a:lstStyle>
          <a:p>
            <a:fld id="{0FB6C5D2-05E8-4355-AB52-5A9880D9F898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69" r:id="rId10"/>
    <p:sldLayoutId id="2147483770" r:id="rId11"/>
  </p:sldLayoutIdLst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Optima LT St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tima LT St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638F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638F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638F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638F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638F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 bwMode="auto">
          <a:xfrm>
            <a:off x="0" y="1385193"/>
            <a:ext cx="9144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Participatiewet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jaar</a:t>
            </a:r>
            <a:r>
              <a:rPr lang="en-US" i="1" baseline="30000" dirty="0"/>
              <a:t/>
            </a:r>
            <a:br>
              <a:rPr lang="en-US" i="1" baseline="30000" dirty="0"/>
            </a:br>
            <a:r>
              <a:rPr lang="en-US" sz="4400" i="1" baseline="30000" dirty="0" err="1" smtClean="0"/>
              <a:t>Een</a:t>
            </a:r>
            <a:r>
              <a:rPr lang="en-US" sz="4400" i="1" baseline="30000" dirty="0" smtClean="0"/>
              <a:t> </a:t>
            </a:r>
            <a:r>
              <a:rPr lang="en-US" sz="4400" i="1" baseline="30000" dirty="0" err="1" smtClean="0"/>
              <a:t>tussenstand</a:t>
            </a:r>
            <a:endParaRPr lang="en-US" sz="4400" i="1" dirty="0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447800"/>
          </a:xfrm>
        </p:spPr>
        <p:txBody>
          <a:bodyPr/>
          <a:lstStyle/>
          <a:p>
            <a:r>
              <a:rPr lang="nl-NL" dirty="0" smtClean="0"/>
              <a:t>Paul de Beer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82448"/>
            <a:ext cx="4368167" cy="85325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644008" y="58772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Wetenschappelijk Bureau voor de Vakbeweging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… maar nog veel aanvragen niet getoetst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00200"/>
            <a:ext cx="7170213" cy="43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5860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0283" y="2204864"/>
            <a:ext cx="4446214" cy="2952328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457200" y="604058"/>
            <a:ext cx="8176394" cy="685960"/>
          </a:xfrm>
        </p:spPr>
        <p:txBody>
          <a:bodyPr/>
          <a:lstStyle/>
          <a:p>
            <a:r>
              <a:rPr lang="nl-NL" dirty="0" smtClean="0"/>
              <a:t>Opgave veel groter dan gerealiseerde en beoogde extra arbeidsplaatsen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2204864"/>
            <a:ext cx="446449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1310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076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67544" y="1061046"/>
            <a:ext cx="3168352" cy="432048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+mn-lt"/>
              </a:rPr>
              <a:t>Oude doelgroepen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2952328" cy="3951288"/>
          </a:xfrm>
        </p:spPr>
        <p:txBody>
          <a:bodyPr/>
          <a:lstStyle/>
          <a:p>
            <a:r>
              <a:rPr lang="nl-NL" sz="2000" dirty="0">
                <a:solidFill>
                  <a:schemeClr val="bg1"/>
                </a:solidFill>
                <a:latin typeface="+mn-lt"/>
              </a:rPr>
              <a:t>Bijstandontvangers (WWB)</a:t>
            </a: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WSW-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Wajongers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3491880" y="1268760"/>
            <a:ext cx="3024336" cy="639762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+mn-lt"/>
              </a:rPr>
              <a:t>Nieuwe </a:t>
            </a:r>
            <a:r>
              <a:rPr lang="nl-NL" dirty="0" smtClean="0">
                <a:solidFill>
                  <a:schemeClr val="bg1"/>
                </a:solidFill>
                <a:latin typeface="+mn-lt"/>
              </a:rPr>
              <a:t>doelgroepen</a:t>
            </a:r>
          </a:p>
          <a:p>
            <a:r>
              <a:rPr lang="nl-NL" dirty="0" smtClean="0">
                <a:solidFill>
                  <a:schemeClr val="bg1"/>
                </a:solidFill>
                <a:latin typeface="+mn-lt"/>
              </a:rPr>
              <a:t>Participatiewet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3131840" y="1916832"/>
            <a:ext cx="2808312" cy="3951288"/>
          </a:xfrm>
        </p:spPr>
        <p:txBody>
          <a:bodyPr/>
          <a:lstStyle/>
          <a:p>
            <a:pPr lvl="0"/>
            <a:r>
              <a:rPr lang="nl-NL" sz="2000" dirty="0" smtClean="0">
                <a:solidFill>
                  <a:schemeClr val="bg1"/>
                </a:solidFill>
                <a:latin typeface="+mn-lt"/>
              </a:rPr>
              <a:t>Bijstandontvangers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WIA-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ers</a:t>
            </a:r>
            <a:r>
              <a:rPr lang="nl-NL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die </a:t>
            </a:r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werken onder WML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r>
              <a:rPr lang="nl-NL" sz="2000" dirty="0">
                <a:solidFill>
                  <a:schemeClr val="bg1"/>
                </a:solidFill>
                <a:latin typeface="+mn-lt"/>
              </a:rPr>
              <a:t>Mensen met </a:t>
            </a:r>
            <a:r>
              <a:rPr lang="nl-NL" sz="2000" dirty="0" err="1">
                <a:solidFill>
                  <a:schemeClr val="bg1"/>
                </a:solidFill>
                <a:latin typeface="+mn-lt"/>
              </a:rPr>
              <a:t>ID-baan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Anw-ers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Nuggers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pPr lvl="0"/>
            <a:r>
              <a:rPr lang="nl-NL" sz="2000" dirty="0" smtClean="0">
                <a:solidFill>
                  <a:schemeClr val="bg1"/>
                </a:solidFill>
                <a:latin typeface="+mn-lt"/>
              </a:rPr>
              <a:t>Personen met voorziening voor arbeidsinschakeling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467544" y="476672"/>
            <a:ext cx="8176394" cy="685960"/>
          </a:xfrm>
        </p:spPr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ereenvoudiging?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1" name="Tijdelijke aanduiding voor inhoud 8"/>
          <p:cNvSpPr txBox="1">
            <a:spLocks/>
          </p:cNvSpPr>
          <p:nvPr/>
        </p:nvSpPr>
        <p:spPr bwMode="auto">
          <a:xfrm>
            <a:off x="5940152" y="1916832"/>
            <a:ext cx="3312368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WSW-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ers</a:t>
            </a:r>
            <a:endParaRPr lang="nl-NL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Wajongers</a:t>
            </a:r>
            <a:endParaRPr lang="nl-NL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Afgewezen 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Wajongers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WIW- en ID-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ers</a:t>
            </a:r>
            <a:endParaRPr lang="nl-NL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Schoolverlaters VSO/</a:t>
            </a:r>
            <a:r>
              <a:rPr lang="nl-NL" sz="2000" dirty="0" err="1" smtClean="0">
                <a:solidFill>
                  <a:schemeClr val="bg1"/>
                </a:solidFill>
                <a:latin typeface="+mn-lt"/>
              </a:rPr>
              <a:t>PrO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Mensen onder Participatiewet met loonwaarde &lt; WML</a:t>
            </a: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r>
              <a:rPr lang="nl-NL" sz="2000" dirty="0" smtClean="0">
                <a:solidFill>
                  <a:schemeClr val="bg1"/>
                </a:solidFill>
                <a:latin typeface="+mn-lt"/>
              </a:rPr>
              <a:t>Mensen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die zonder een voorziening niet </a:t>
            </a:r>
            <a:r>
              <a:rPr lang="nl-NL" sz="2000" dirty="0" smtClean="0">
                <a:solidFill>
                  <a:schemeClr val="bg1"/>
                </a:solidFill>
                <a:latin typeface="+mn-lt"/>
              </a:rPr>
              <a:t>WML kunnen 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verdienen</a:t>
            </a:r>
          </a:p>
          <a:p>
            <a:endParaRPr lang="nl-NL" sz="2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ijdelijke aanduiding voor tekst 7"/>
          <p:cNvSpPr txBox="1">
            <a:spLocks/>
          </p:cNvSpPr>
          <p:nvPr/>
        </p:nvSpPr>
        <p:spPr bwMode="auto">
          <a:xfrm>
            <a:off x="6228184" y="1277070"/>
            <a:ext cx="3024336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rgbClr val="00638F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bg1"/>
                </a:solidFill>
                <a:latin typeface="+mn-lt"/>
              </a:rPr>
              <a:t>Banenafspraak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86117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  <p:bldP spid="8" grpId="0" build="p"/>
      <p:bldP spid="9" grpId="0" uiExpand="1" build="p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Aantal bijstandsuitkeringen blijft groeien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40" y="1700808"/>
            <a:ext cx="6815834" cy="448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523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814998"/>
            <a:ext cx="6912767" cy="4155015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Uitstroom naar werk klein, maar neemt licht toe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66509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9" y="1686315"/>
            <a:ext cx="6782042" cy="4406981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Groei Wajong-uitkeringen omgebogen naar daling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0556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483803" y="598924"/>
            <a:ext cx="8176394" cy="685960"/>
          </a:xfrm>
        </p:spPr>
        <p:txBody>
          <a:bodyPr/>
          <a:lstStyle/>
          <a:p>
            <a:r>
              <a:rPr lang="nl-NL" dirty="0" smtClean="0"/>
              <a:t>… dankzij decimering instroom; uitstroom stijgt nauwelijks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469828"/>
            <a:ext cx="7344816" cy="47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7036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Jeugdwerkloosheid in 2015 weer licht opgelopen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69827"/>
            <a:ext cx="7098205" cy="426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7273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988840"/>
            <a:ext cx="6623544" cy="3981173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457200" y="692696"/>
            <a:ext cx="8176394" cy="685960"/>
          </a:xfrm>
        </p:spPr>
        <p:txBody>
          <a:bodyPr/>
          <a:lstStyle/>
          <a:p>
            <a:r>
              <a:rPr lang="nl-NL" dirty="0" smtClean="0"/>
              <a:t>Maar instroom van jongeren in werkloosheid niet toegenomen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4250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529803" y="606190"/>
            <a:ext cx="8176394" cy="685960"/>
          </a:xfrm>
        </p:spPr>
        <p:txBody>
          <a:bodyPr/>
          <a:lstStyle/>
          <a:p>
            <a:r>
              <a:rPr lang="nl-NL" dirty="0" smtClean="0"/>
              <a:t>Invulling banenafspraak loopt goed in bedrijfsleven, maar niet bij overheid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DC57BF8-2172-4649-ABFD-6B2EAEB2BD0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3BCF21-DBA2-4ACC-B7F5-284C1636C1AA}" type="datetime4">
              <a:rPr lang="en-GB" smtClean="0"/>
              <a:pPr/>
              <a:t>maart 7, 2016</a:t>
            </a:fld>
            <a:endParaRPr lang="en-GB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154" y="1772816"/>
            <a:ext cx="682865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3647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IAS blue ppt Ke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175</Words>
  <Application>Microsoft Macintosh PowerPoint</Application>
  <PresentationFormat>Diavoorstelling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AIAS blue ppt Kea</vt:lpstr>
      <vt:lpstr>De Participatiewet na een jaar Een tussenstand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Angelique</dc:creator>
  <cp:lastModifiedBy>Annemarieke Nierop</cp:lastModifiedBy>
  <cp:revision>50</cp:revision>
  <cp:lastPrinted>2016-03-02T12:38:28Z</cp:lastPrinted>
  <dcterms:created xsi:type="dcterms:W3CDTF">2012-07-31T13:34:13Z</dcterms:created>
  <dcterms:modified xsi:type="dcterms:W3CDTF">2016-03-07T10:30:51Z</dcterms:modified>
</cp:coreProperties>
</file>